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301" r:id="rId26"/>
    <p:sldId id="283" r:id="rId27"/>
    <p:sldId id="284" r:id="rId28"/>
    <p:sldId id="286" r:id="rId29"/>
    <p:sldId id="287" r:id="rId30"/>
    <p:sldId id="295" r:id="rId31"/>
    <p:sldId id="285" r:id="rId32"/>
    <p:sldId id="290" r:id="rId33"/>
    <p:sldId id="288" r:id="rId34"/>
    <p:sldId id="291" r:id="rId35"/>
    <p:sldId id="296" r:id="rId36"/>
    <p:sldId id="292" r:id="rId37"/>
    <p:sldId id="297" r:id="rId38"/>
    <p:sldId id="298" r:id="rId39"/>
    <p:sldId id="299" r:id="rId40"/>
    <p:sldId id="300" r:id="rId41"/>
    <p:sldId id="294" r:id="rId42"/>
    <p:sldId id="302" r:id="rId4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A2C2"/>
    <a:srgbClr val="33DCE1"/>
    <a:srgbClr val="375DB0"/>
    <a:srgbClr val="5694E8"/>
    <a:srgbClr val="E35901"/>
    <a:srgbClr val="E34600"/>
    <a:srgbClr val="FE7524"/>
    <a:srgbClr val="FFA236"/>
    <a:srgbClr val="FFCB68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675" autoAdjust="0"/>
    <p:restoredTop sz="96117" autoAdjust="0"/>
  </p:normalViewPr>
  <p:slideViewPr>
    <p:cSldViewPr>
      <p:cViewPr>
        <p:scale>
          <a:sx n="75" d="100"/>
          <a:sy n="75" d="100"/>
        </p:scale>
        <p:origin x="-75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9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interSettings" Target="printerSettings/printerSettings1.bin"/><Relationship Id="rId47" Type="http://schemas.openxmlformats.org/officeDocument/2006/relationships/presProps" Target="presProps.xml"/><Relationship Id="rId48" Type="http://schemas.openxmlformats.org/officeDocument/2006/relationships/viewProps" Target="viewProps.xml"/><Relationship Id="rId49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notesMaster" Target="notesMasters/notesMaster1.xml"/><Relationship Id="rId4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8F369E-974D-49A4-AF42-0B67B785ADDA}" type="datetimeFigureOut">
              <a:rPr lang="en-US" smtClean="0"/>
              <a:pPr/>
              <a:t>6/17/15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135983-DB16-4F97-A0A5-7F04C444B1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8768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37974-E838-4106-B7D1-17F3718687EC}" type="datetimeFigureOut">
              <a:rPr lang="en-US" smtClean="0"/>
              <a:pPr/>
              <a:t>6/17/15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6091ED-72C6-42C0-96CB-72EF15154A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3851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091ED-72C6-42C0-96CB-72EF15154A4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4" name="Picture 3" descr="logoURV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0"/>
            <a:ext cx="2054411" cy="83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057400"/>
            <a:ext cx="7772400" cy="37115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5" name="Picture 4" descr="logoURV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200400"/>
            <a:ext cx="4482351" cy="18288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pt_053_interior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716280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8" name="Text Box 9"/>
          <p:cNvSpPr txBox="1">
            <a:spLocks noChangeArrowheads="1"/>
          </p:cNvSpPr>
          <p:nvPr userDrawn="1"/>
        </p:nvSpPr>
        <p:spPr bwMode="auto">
          <a:xfrm>
            <a:off x="8789692" y="6397823"/>
            <a:ext cx="50670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fld id="{8EE5A1D1-2C50-45C9-911C-9FAF6516CDFE}" type="slidenum">
              <a:rPr lang="en-US" sz="1400" b="1" smtClean="0">
                <a:solidFill>
                  <a:srgbClr val="33DCE1"/>
                </a:solidFill>
                <a:latin typeface="Arial" pitchFamily="34" charset="0"/>
                <a:cs typeface="Arial" pitchFamily="34" charset="0"/>
              </a:rPr>
              <a:pPr eaLnBrk="0" hangingPunct="0"/>
              <a:t>‹#›</a:t>
            </a:fld>
            <a:endParaRPr lang="en-US" sz="1400" b="1" dirty="0">
              <a:solidFill>
                <a:srgbClr val="33DCE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pt_053_cov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914400" y="2235258"/>
            <a:ext cx="4495800" cy="431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  <a:spcBef>
                <a:spcPts val="0"/>
              </a:spcBef>
            </a:pPr>
            <a:r>
              <a:rPr lang="en-US" sz="2200" dirty="0" smtClean="0">
                <a:solidFill>
                  <a:srgbClr val="33DCE1"/>
                </a:solidFill>
                <a:latin typeface="Calibri" pitchFamily="34" charset="0"/>
              </a:rPr>
              <a:t>Masters Thesis Presentation</a:t>
            </a:r>
            <a:endParaRPr lang="en-US" sz="22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914400" y="3581400"/>
            <a:ext cx="3048000" cy="1119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  <a:spcBef>
                <a:spcPts val="0"/>
              </a:spcBef>
            </a:pPr>
            <a:r>
              <a:rPr lang="en-US" dirty="0" smtClean="0">
                <a:solidFill>
                  <a:srgbClr val="33DCE1"/>
                </a:solidFill>
                <a:latin typeface="Calibri" pitchFamily="34" charset="0"/>
              </a:rPr>
              <a:t>By Debotosh Dey</a:t>
            </a:r>
          </a:p>
          <a:p>
            <a:pPr>
              <a:lnSpc>
                <a:spcPts val="2600"/>
              </a:lnSpc>
              <a:spcBef>
                <a:spcPts val="0"/>
              </a:spcBef>
            </a:pPr>
            <a:endParaRPr lang="en-US" dirty="0" smtClean="0">
              <a:solidFill>
                <a:srgbClr val="33DCE1"/>
              </a:solidFill>
              <a:latin typeface="Calibri" pitchFamily="34" charset="0"/>
            </a:endParaRPr>
          </a:p>
          <a:p>
            <a:pPr>
              <a:lnSpc>
                <a:spcPts val="2600"/>
              </a:lnSpc>
              <a:spcBef>
                <a:spcPts val="0"/>
              </a:spcBef>
            </a:pPr>
            <a:endParaRPr lang="en-US" sz="32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14400" y="281940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AUTOMATIC CONSTRUCTION OF HASHTAGS HIERARCHIES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3" name="Picture 2" descr="logoURV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4814011"/>
            <a:ext cx="2768600" cy="112958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133600" y="4913293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Calisto MT"/>
                <a:cs typeface="Calisto MT"/>
              </a:rPr>
              <a:t>UNIVERSITAT </a:t>
            </a:r>
          </a:p>
          <a:p>
            <a:r>
              <a:rPr lang="en-US" sz="2800" b="1" dirty="0" smtClean="0">
                <a:solidFill>
                  <a:schemeClr val="bg1"/>
                </a:solidFill>
                <a:latin typeface="Calisto MT"/>
                <a:cs typeface="Calisto MT"/>
              </a:rPr>
              <a:t>ROVIRA I VIRGILI</a:t>
            </a:r>
            <a:endParaRPr lang="en-US" sz="2800" dirty="0">
              <a:solidFill>
                <a:schemeClr val="bg1"/>
              </a:solidFill>
              <a:latin typeface="Calisto MT"/>
              <a:cs typeface="Calisto M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5943600"/>
            <a:ext cx="22024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Calibri" pitchFamily="34" charset="0"/>
              </a:rPr>
              <a:t>Tarragona, June 2015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914400" y="3881466"/>
            <a:ext cx="3048000" cy="1452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  <a:spcBef>
                <a:spcPts val="0"/>
              </a:spcBef>
            </a:pPr>
            <a:r>
              <a:rPr lang="en-US" dirty="0" smtClean="0">
                <a:solidFill>
                  <a:srgbClr val="33DCE1"/>
                </a:solidFill>
                <a:latin typeface="Calibri" pitchFamily="34" charset="0"/>
              </a:rPr>
              <a:t>Supervised by:</a:t>
            </a:r>
          </a:p>
          <a:p>
            <a:pPr>
              <a:lnSpc>
                <a:spcPts val="2600"/>
              </a:lnSpc>
              <a:spcBef>
                <a:spcPts val="0"/>
              </a:spcBef>
            </a:pPr>
            <a:r>
              <a:rPr lang="en-US" dirty="0" smtClean="0">
                <a:solidFill>
                  <a:srgbClr val="33DCE1"/>
                </a:solidFill>
                <a:latin typeface="Calibri" pitchFamily="34" charset="0"/>
              </a:rPr>
              <a:t>Dr. Antonio Moreno</a:t>
            </a:r>
          </a:p>
          <a:p>
            <a:pPr>
              <a:lnSpc>
                <a:spcPts val="2600"/>
              </a:lnSpc>
              <a:spcBef>
                <a:spcPts val="0"/>
              </a:spcBef>
            </a:pPr>
            <a:endParaRPr lang="en-US" dirty="0" smtClean="0">
              <a:solidFill>
                <a:srgbClr val="33DCE1"/>
              </a:solidFill>
              <a:latin typeface="Calibri" pitchFamily="34" charset="0"/>
            </a:endParaRPr>
          </a:p>
          <a:p>
            <a:pPr>
              <a:lnSpc>
                <a:spcPts val="2600"/>
              </a:lnSpc>
              <a:spcBef>
                <a:spcPts val="0"/>
              </a:spcBef>
            </a:pPr>
            <a:endParaRPr lang="en-US" sz="32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Ontology-based semantic similarity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800" dirty="0" smtClean="0"/>
              <a:t>The </a:t>
            </a:r>
            <a:r>
              <a:rPr lang="en-US" sz="2800" dirty="0"/>
              <a:t>science that aims to estimate the alikeness between words or concepts by </a:t>
            </a:r>
            <a:r>
              <a:rPr lang="en-US" sz="2800" dirty="0" smtClean="0"/>
              <a:t>evaluating their </a:t>
            </a:r>
            <a:r>
              <a:rPr lang="en-US" sz="2800" dirty="0"/>
              <a:t>semantics. </a:t>
            </a:r>
            <a:endParaRPr lang="en-US" sz="2800" dirty="0" smtClean="0"/>
          </a:p>
          <a:p>
            <a:pPr algn="just"/>
            <a:r>
              <a:rPr lang="en-US" sz="2800" dirty="0"/>
              <a:t>To calculating the semantic similarity between words we have used the Wu and Palmer distance </a:t>
            </a:r>
            <a:r>
              <a:rPr lang="en-US" sz="2800" dirty="0" smtClean="0"/>
              <a:t> function.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515289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Wu and Palmer distance </a:t>
            </a:r>
            <a:r>
              <a:rPr lang="en-US" dirty="0" smtClean="0"/>
              <a:t> function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638300"/>
            <a:ext cx="5892800" cy="356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665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Word-breaking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If a hashtags or a word does not match with a WordNet entry, the word-breaking technique is applied. </a:t>
            </a:r>
          </a:p>
          <a:p>
            <a:r>
              <a:rPr lang="en-US" sz="2400" dirty="0"/>
              <a:t>It checks the matches between the subsequence of the hashtags and WordNet entries. </a:t>
            </a:r>
          </a:p>
          <a:p>
            <a:r>
              <a:rPr lang="en-US" sz="2400" dirty="0"/>
              <a:t>If a match is found, the subsequence is stored. </a:t>
            </a:r>
            <a:endParaRPr lang="en-US" dirty="0"/>
          </a:p>
          <a:p>
            <a:pPr marL="914400" lvl="4" indent="0">
              <a:buNone/>
            </a:pPr>
            <a:r>
              <a:rPr lang="en-US" dirty="0"/>
              <a:t>iPhone6 -&gt; Phone , hone, one, on</a:t>
            </a:r>
            <a:br>
              <a:rPr lang="en-US" dirty="0"/>
            </a:br>
            <a:r>
              <a:rPr lang="en-US" dirty="0" err="1"/>
              <a:t>SmartPhone</a:t>
            </a:r>
            <a:r>
              <a:rPr lang="en-US" dirty="0"/>
              <a:t> -&gt; Smart, Phone, mart, art, hone, one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379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Word-breaking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 smtClean="0"/>
              <a:t>Two(if possible) large non-overlapping sub-sequence are taken.</a:t>
            </a:r>
            <a:endParaRPr lang="en-US" sz="2400" dirty="0" smtClean="0"/>
          </a:p>
          <a:p>
            <a:pPr marL="800100" lvl="2" indent="0">
              <a:buNone/>
            </a:pPr>
            <a:r>
              <a:rPr lang="it-IT" sz="2000" dirty="0"/>
              <a:t>iPhone6 -&gt; Phone </a:t>
            </a:r>
            <a:endParaRPr lang="it-IT" sz="2000" dirty="0" smtClean="0"/>
          </a:p>
          <a:p>
            <a:pPr marL="800100" lvl="2" indent="0">
              <a:buNone/>
            </a:pPr>
            <a:r>
              <a:rPr lang="it-IT" sz="2000" dirty="0" err="1" smtClean="0"/>
              <a:t>SmartPhone</a:t>
            </a:r>
            <a:r>
              <a:rPr lang="it-IT" sz="2000" dirty="0" smtClean="0"/>
              <a:t> </a:t>
            </a:r>
            <a:r>
              <a:rPr lang="it-IT" sz="2000" dirty="0"/>
              <a:t>-&gt; Smart, Phone </a:t>
            </a:r>
            <a:endParaRPr lang="it-IT" sz="2000" dirty="0" smtClean="0"/>
          </a:p>
          <a:p>
            <a:pPr marL="800100" lvl="2" indent="0">
              <a:buNone/>
            </a:pPr>
            <a:endParaRPr lang="it-IT" sz="2000" dirty="0" smtClean="0"/>
          </a:p>
          <a:p>
            <a:pPr algn="just"/>
            <a:r>
              <a:rPr lang="en-US" sz="2400" dirty="0" smtClean="0"/>
              <a:t>In </a:t>
            </a:r>
            <a:r>
              <a:rPr lang="en-US" sz="2400" dirty="0"/>
              <a:t>English it is usual that the words on the left are adjectives or terms that denote a specialization of the main noun, located on the right. Therefore, this procedure finds the most general specialization present in WordNet. </a:t>
            </a:r>
            <a:endParaRPr lang="it-IT" sz="2400" dirty="0"/>
          </a:p>
          <a:p>
            <a:pPr algn="just"/>
            <a:r>
              <a:rPr lang="en-US" sz="2400" dirty="0"/>
              <a:t>Thus when we analyze the data, we will consider “iPhone6” as “Phone”</a:t>
            </a:r>
            <a:r>
              <a:rPr lang="en-US" dirty="0"/>
              <a:t>.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729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/>
              <a:t>Clustering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/>
              <a:t>Clustering is the task of grouping a set of objects in such a way that objects in the same group (called a cluster) are more similar to each other than to those in other groups. </a:t>
            </a:r>
            <a:endParaRPr lang="en-US" sz="2400" dirty="0" smtClean="0"/>
          </a:p>
          <a:p>
            <a:pPr algn="just"/>
            <a:r>
              <a:rPr lang="en-US" sz="2400" dirty="0"/>
              <a:t>we have chosen the hierarchical clustering method (with complete linkage) to classify the hashtags contained in a set of tweets </a:t>
            </a:r>
          </a:p>
          <a:p>
            <a:pPr algn="just"/>
            <a:r>
              <a:rPr lang="en-US" sz="2400" dirty="0"/>
              <a:t>Complete linkage calculates the distance between two clusters as the maximum distance between a pair of objects.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094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Inter-class Homogeneity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/>
              <a:t>Inter-class Homogeneity is a concept related to the degree of similarity between elements in the same cluster or the measurement of the degree of homogeneity among population elements within the sampling clusters.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956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Methodology </a:t>
            </a:r>
            <a:r>
              <a:rPr lang="en-US" dirty="0" smtClean="0"/>
              <a:t>: Clustering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Syntactic </a:t>
            </a:r>
            <a:r>
              <a:rPr lang="en-US" dirty="0"/>
              <a:t>hashtag clustering </a:t>
            </a:r>
          </a:p>
          <a:p>
            <a:r>
              <a:rPr lang="en-US" dirty="0"/>
              <a:t>S</a:t>
            </a:r>
            <a:r>
              <a:rPr lang="en-US" dirty="0" smtClean="0"/>
              <a:t>emantic </a:t>
            </a:r>
            <a:r>
              <a:rPr lang="en-US" dirty="0"/>
              <a:t>hashtag clustering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6623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Syntactic hashtag </a:t>
            </a:r>
            <a:r>
              <a:rPr lang="en-US" dirty="0"/>
              <a:t>clustering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800" dirty="0"/>
              <a:t>The main consideration of </a:t>
            </a:r>
            <a:r>
              <a:rPr lang="en-US" sz="2800" dirty="0" smtClean="0"/>
              <a:t>the similarity </a:t>
            </a:r>
            <a:r>
              <a:rPr lang="en-US" sz="2800" dirty="0"/>
              <a:t>matrix is that the more frequently two hashtags appear in one tweets, the more related they are supposed to be. </a:t>
            </a:r>
            <a:endParaRPr lang="en-US" sz="2800" dirty="0" smtClean="0"/>
          </a:p>
          <a:p>
            <a:pPr algn="just"/>
            <a:endParaRPr lang="en-US" sz="2800" dirty="0" smtClean="0"/>
          </a:p>
          <a:p>
            <a:pPr algn="just"/>
            <a:r>
              <a:rPr lang="hr-HR" sz="2800" dirty="0" smtClean="0"/>
              <a:t>∀</a:t>
            </a:r>
            <a:r>
              <a:rPr lang="hr-HR" sz="2800" dirty="0"/>
              <a:t>i ∈[1,n] ∀j </a:t>
            </a:r>
            <a:r>
              <a:rPr lang="hr-HR" sz="2800" dirty="0" smtClean="0"/>
              <a:t>∈[1</a:t>
            </a:r>
            <a:r>
              <a:rPr lang="hr-HR" sz="2800" dirty="0"/>
              <a:t>,n], c</a:t>
            </a:r>
            <a:r>
              <a:rPr lang="hr-HR" sz="2800" baseline="-25000" dirty="0"/>
              <a:t>ij</a:t>
            </a:r>
            <a:r>
              <a:rPr lang="hr-HR" sz="2800" dirty="0"/>
              <a:t> = </a:t>
            </a:r>
            <a:r>
              <a:rPr lang="hr-HR" sz="2800" dirty="0" smtClean="0"/>
              <a:t>𝑁𝑜𝑟𝑚a𝑙𝑖𝑧𝑒𝑑 </a:t>
            </a:r>
            <a:r>
              <a:rPr lang="hr-HR" sz="2800" dirty="0"/>
              <a:t>(i,j) 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4114800"/>
            <a:ext cx="4419600" cy="11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99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Semantic </a:t>
            </a:r>
            <a:r>
              <a:rPr lang="en-US" dirty="0"/>
              <a:t>hashtag clustering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2800" dirty="0" smtClean="0"/>
              <a:t>Semantic similarity is calculated using the Wu &amp; Palmer on WorNet. </a:t>
            </a:r>
          </a:p>
          <a:p>
            <a:r>
              <a:rPr lang="hu-HU" sz="2800" dirty="0"/>
              <a:t>∀i ∈[1,n] ∀j ∈[1,n], sij = </a:t>
            </a:r>
            <a:r>
              <a:rPr lang="hu-HU" sz="2800" dirty="0" smtClean="0"/>
              <a:t>SemanticSimilarity </a:t>
            </a:r>
            <a:r>
              <a:rPr lang="hu-HU" sz="2800" dirty="0"/>
              <a:t>(hi,hj) </a:t>
            </a:r>
          </a:p>
          <a:p>
            <a:endParaRPr lang="hu-HU" sz="2400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895600"/>
            <a:ext cx="4838700" cy="332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745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Topic selection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Three basic </a:t>
            </a:r>
            <a:r>
              <a:rPr lang="en-US" sz="2400" dirty="0" smtClean="0"/>
              <a:t>approaches:</a:t>
            </a:r>
            <a:endParaRPr lang="en-US" sz="2400" dirty="0"/>
          </a:p>
          <a:p>
            <a:pPr lvl="1"/>
            <a:r>
              <a:rPr lang="en-US" sz="2400" b="1" dirty="0"/>
              <a:t>Bottom-up </a:t>
            </a:r>
            <a:r>
              <a:rPr lang="en-US" sz="2400" b="1" dirty="0" smtClean="0"/>
              <a:t>approach. </a:t>
            </a:r>
            <a:endParaRPr lang="en-US" sz="2400" b="1" dirty="0"/>
          </a:p>
          <a:p>
            <a:pPr lvl="1"/>
            <a:r>
              <a:rPr lang="en-US" sz="2400" b="1" dirty="0"/>
              <a:t>Top-down </a:t>
            </a:r>
            <a:r>
              <a:rPr lang="en-US" sz="2400" b="1" dirty="0" smtClean="0"/>
              <a:t>approach. </a:t>
            </a:r>
            <a:endParaRPr lang="en-US" sz="2400" dirty="0"/>
          </a:p>
          <a:p>
            <a:pPr lvl="1"/>
            <a:r>
              <a:rPr lang="en-US" sz="2400" b="1" dirty="0"/>
              <a:t>Dendogram </a:t>
            </a:r>
            <a:r>
              <a:rPr lang="en-US" sz="2400" b="1" dirty="0" smtClean="0"/>
              <a:t>approach.</a:t>
            </a:r>
          </a:p>
          <a:p>
            <a:pPr marL="457200" lvl="1" indent="0">
              <a:buNone/>
            </a:pPr>
            <a:endParaRPr lang="en-US" sz="2400" b="1" dirty="0" smtClean="0"/>
          </a:p>
          <a:p>
            <a:r>
              <a:rPr lang="en-US" sz="2400" dirty="0" smtClean="0"/>
              <a:t>Filtering has two threshold values:</a:t>
            </a:r>
          </a:p>
          <a:p>
            <a:pPr marL="685800" lvl="1"/>
            <a:r>
              <a:rPr lang="en-US" sz="2400" b="1" dirty="0" smtClean="0"/>
              <a:t>Minimum number of elements. </a:t>
            </a:r>
          </a:p>
          <a:p>
            <a:pPr marL="685800" lvl="1"/>
            <a:r>
              <a:rPr lang="en-US" sz="2400" b="1" dirty="0" smtClean="0"/>
              <a:t>Minimum inter-class homogeneity.</a:t>
            </a:r>
          </a:p>
          <a:p>
            <a:pPr marL="0" indent="0">
              <a:buNone/>
            </a:pPr>
            <a:r>
              <a:rPr lang="en-US" sz="2000" b="1" dirty="0" smtClean="0"/>
              <a:t> </a:t>
            </a:r>
            <a:endParaRPr lang="en-US" sz="2400" dirty="0" smtClean="0"/>
          </a:p>
          <a:p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4227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en-US" sz="2400" dirty="0"/>
              <a:t>Analyze and report the current state of the art on the analysis of </a:t>
            </a:r>
            <a:r>
              <a:rPr lang="en-US" sz="2400" dirty="0" smtClean="0"/>
              <a:t>tweets.</a:t>
            </a:r>
            <a:endParaRPr lang="en-US" sz="2400" dirty="0"/>
          </a:p>
          <a:p>
            <a:pPr lvl="0" algn="just"/>
            <a:r>
              <a:rPr lang="en-US" sz="2400" dirty="0"/>
              <a:t>Obtain a data set of tweets</a:t>
            </a:r>
            <a:r>
              <a:rPr lang="en-US" sz="2400" dirty="0" smtClean="0"/>
              <a:t>.</a:t>
            </a:r>
            <a:endParaRPr lang="en-US" sz="2400" dirty="0"/>
          </a:p>
          <a:p>
            <a:pPr lvl="0" algn="just"/>
            <a:r>
              <a:rPr lang="en-US" sz="2400" dirty="0"/>
              <a:t>Develop, implement and test new mechanisms of automatic hashtag hierarchy </a:t>
            </a:r>
            <a:r>
              <a:rPr lang="en-US" sz="2400" dirty="0" smtClean="0"/>
              <a:t>construction.</a:t>
            </a:r>
          </a:p>
          <a:p>
            <a:pPr lvl="1" algn="just"/>
            <a:r>
              <a:rPr lang="en-US" sz="2000" dirty="0" smtClean="0"/>
              <a:t>Use </a:t>
            </a:r>
            <a:r>
              <a:rPr lang="en-US" sz="2000" dirty="0"/>
              <a:t>of co-occurrence frequency vs. use of semantic </a:t>
            </a:r>
            <a:r>
              <a:rPr lang="en-US" sz="2000" dirty="0" smtClean="0"/>
              <a:t>measures.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6808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/>
            <a:r>
              <a:rPr lang="en-US" b="1" dirty="0"/>
              <a:t>Bottom-up approach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800" y="965200"/>
            <a:ext cx="6489700" cy="492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3001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/>
            <a:r>
              <a:rPr lang="en-US" b="1" dirty="0"/>
              <a:t>Top-down approach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990600"/>
            <a:ext cx="6414867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96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/>
            <a:r>
              <a:rPr lang="en-US" b="1" dirty="0"/>
              <a:t>Dendogram </a:t>
            </a:r>
            <a:r>
              <a:rPr lang="en-US" b="1" dirty="0" smtClean="0"/>
              <a:t>approach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1739900"/>
            <a:ext cx="8280400" cy="337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3847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dirty="0"/>
              <a:t>Case study </a:t>
            </a:r>
            <a:r>
              <a:rPr lang="cs-CZ" b="1" dirty="0" smtClean="0"/>
              <a:t>:</a:t>
            </a:r>
            <a:r>
              <a:rPr lang="en-US" b="1" dirty="0"/>
              <a:t>The Dataset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86200" cy="4525963"/>
          </a:xfrm>
        </p:spPr>
        <p:txBody>
          <a:bodyPr/>
          <a:lstStyle/>
          <a:p>
            <a:pPr algn="just"/>
            <a:r>
              <a:rPr lang="en-US" sz="2000" dirty="0" smtClean="0"/>
              <a:t>1000 </a:t>
            </a:r>
            <a:r>
              <a:rPr lang="en-US" sz="2000" dirty="0"/>
              <a:t>tweets contained the hashtag #sensor </a:t>
            </a:r>
          </a:p>
          <a:p>
            <a:pPr algn="just"/>
            <a:r>
              <a:rPr lang="en-US" sz="2000" dirty="0"/>
              <a:t>Then for each hashtags (found in those 1000 tweets) we again extract, if possible, 100 </a:t>
            </a:r>
            <a:r>
              <a:rPr lang="en-US" sz="2000" dirty="0" smtClean="0"/>
              <a:t>tweets.</a:t>
            </a:r>
          </a:p>
          <a:p>
            <a:pPr algn="just"/>
            <a:r>
              <a:rPr lang="en-US" sz="2000" dirty="0"/>
              <a:t>36646 </a:t>
            </a:r>
            <a:r>
              <a:rPr lang="en-US" sz="2000" dirty="0" err="1"/>
              <a:t>hashtagged</a:t>
            </a:r>
            <a:r>
              <a:rPr lang="en-US" sz="2000" dirty="0"/>
              <a:t> tweets with 19226 unique hashtags </a:t>
            </a:r>
            <a:r>
              <a:rPr lang="en-US" sz="2000" dirty="0" smtClean="0"/>
              <a:t>were collected. 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3429000"/>
            <a:ext cx="4876800" cy="301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749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Analysis of the set of </a:t>
            </a:r>
            <a:r>
              <a:rPr lang="en-US" b="1" dirty="0" smtClean="0"/>
              <a:t>tweets: Cluster </a:t>
            </a:r>
            <a:endParaRPr lang="en-US" dirty="0"/>
          </a:p>
        </p:txBody>
      </p:sp>
      <p:pic>
        <p:nvPicPr>
          <p:cNvPr id="5" name="Picture 4" descr="Screen Shot 2015-06-11 at 8.28.0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219200"/>
            <a:ext cx="6769100" cy="4648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09800" y="3429000"/>
            <a:ext cx="43704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Clustering based on Co-occurrence frequency</a:t>
            </a:r>
            <a:endParaRPr lang="en-US" sz="1600" dirty="0"/>
          </a:p>
        </p:txBody>
      </p:sp>
      <p:sp>
        <p:nvSpPr>
          <p:cNvPr id="6" name="Rectangle 5"/>
          <p:cNvSpPr/>
          <p:nvPr/>
        </p:nvSpPr>
        <p:spPr>
          <a:xfrm>
            <a:off x="2514600" y="5715000"/>
            <a:ext cx="377689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Clustering based on Semantic similarity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398175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/>
              <a:t>Threshold </a:t>
            </a:r>
            <a:r>
              <a:rPr lang="en-US" sz="2000" dirty="0" err="1"/>
              <a:t>mHT</a:t>
            </a:r>
            <a:r>
              <a:rPr lang="en-US" sz="2000" dirty="0"/>
              <a:t> (minimum number of hashtags in one cluster): </a:t>
            </a:r>
          </a:p>
          <a:p>
            <a:pPr lvl="1"/>
            <a:r>
              <a:rPr lang="en-US" sz="2000" dirty="0"/>
              <a:t>For co-occurrence: values ranging from 5 to 45 in interval of 5.</a:t>
            </a:r>
          </a:p>
          <a:p>
            <a:pPr lvl="1"/>
            <a:r>
              <a:rPr lang="en-US" sz="2000" dirty="0"/>
              <a:t>For semantic: values ranging from 5 to 50 in interval of 5</a:t>
            </a:r>
            <a:r>
              <a:rPr lang="en-US" sz="2000" dirty="0" smtClean="0"/>
              <a:t>.</a:t>
            </a:r>
          </a:p>
          <a:p>
            <a:pPr marL="457200" lvl="1" indent="0">
              <a:buNone/>
            </a:pPr>
            <a:endParaRPr lang="en-US" sz="2000" dirty="0"/>
          </a:p>
          <a:p>
            <a:pPr lvl="0"/>
            <a:r>
              <a:rPr lang="en-US" sz="2000" dirty="0"/>
              <a:t>Threshold </a:t>
            </a:r>
            <a:r>
              <a:rPr lang="en-US" sz="2000" dirty="0" err="1"/>
              <a:t>mHG</a:t>
            </a:r>
            <a:r>
              <a:rPr lang="en-US" sz="2000" dirty="0"/>
              <a:t> (minimum inter-class homogeneity in one cluster):</a:t>
            </a:r>
          </a:p>
          <a:p>
            <a:pPr lvl="1"/>
            <a:r>
              <a:rPr lang="en-US" sz="2000" dirty="0"/>
              <a:t>For co-occurrence: values ranging from 0.1 to 0.65 in interval of 0.05.</a:t>
            </a:r>
          </a:p>
          <a:p>
            <a:pPr lvl="1"/>
            <a:r>
              <a:rPr lang="en-US" sz="2000" dirty="0"/>
              <a:t>For semantic: values ranging from 0.3 to 0.95 in interval of 0.05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6048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Analysis of the set of </a:t>
            </a:r>
            <a:r>
              <a:rPr lang="en-US" b="1" dirty="0" smtClean="0"/>
              <a:t>tweets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US" sz="2000" dirty="0"/>
              <a:t>Analysis 1: Total number of hashtags selected by the </a:t>
            </a:r>
            <a:r>
              <a:rPr lang="en-US" sz="2000" dirty="0" smtClean="0"/>
              <a:t>system</a:t>
            </a:r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pPr marL="0" indent="0" algn="ctr">
              <a:buNone/>
            </a:pPr>
            <a:r>
              <a:rPr lang="en-US" sz="1000" dirty="0" smtClean="0"/>
              <a:t>Total </a:t>
            </a:r>
            <a:r>
              <a:rPr lang="en-US" sz="1000" dirty="0"/>
              <a:t>hashtags found for the Topic selection Bottom-Up (left)  </a:t>
            </a:r>
            <a:r>
              <a:rPr lang="en-US" sz="1000" dirty="0" smtClean="0"/>
              <a:t>Top</a:t>
            </a:r>
            <a:r>
              <a:rPr lang="en-US" sz="1000" dirty="0"/>
              <a:t>-Down (right) analysis </a:t>
            </a:r>
            <a:endParaRPr lang="en-US" sz="1000" dirty="0" smtClean="0"/>
          </a:p>
          <a:p>
            <a:pPr marL="0" indent="0" algn="ctr">
              <a:buNone/>
            </a:pPr>
            <a:r>
              <a:rPr lang="en-US" sz="1000" dirty="0" smtClean="0"/>
              <a:t>Based</a:t>
            </a:r>
            <a:r>
              <a:rPr lang="en-US" sz="1000" dirty="0"/>
              <a:t> </a:t>
            </a:r>
            <a:r>
              <a:rPr lang="en-US" sz="1000" dirty="0" smtClean="0"/>
              <a:t>on </a:t>
            </a:r>
            <a:r>
              <a:rPr lang="en-US" sz="1000" dirty="0"/>
              <a:t>semantic similarity </a:t>
            </a:r>
            <a:r>
              <a:rPr lang="en-US" sz="1000" dirty="0" smtClean="0"/>
              <a:t>clustering  </a:t>
            </a:r>
            <a:endParaRPr lang="en-US" sz="1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209800"/>
            <a:ext cx="7008962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002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Analysis of the set of </a:t>
            </a:r>
            <a:r>
              <a:rPr lang="en-US" b="1" dirty="0" smtClean="0"/>
              <a:t>tweets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Analysis 1: Total number of hashtags selected by the system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n-US" sz="1000" dirty="0" smtClean="0"/>
              <a:t>Total </a:t>
            </a:r>
            <a:r>
              <a:rPr lang="en-US" sz="1000" dirty="0"/>
              <a:t>hashtags found for the Topic selection Bottom-Up (left) Top-Down (right) analysis </a:t>
            </a:r>
            <a:endParaRPr lang="en-US" sz="1000" dirty="0" smtClean="0"/>
          </a:p>
          <a:p>
            <a:pPr marL="0" indent="0" algn="ctr">
              <a:buNone/>
            </a:pPr>
            <a:r>
              <a:rPr lang="en-US" sz="1000" dirty="0" smtClean="0"/>
              <a:t>based </a:t>
            </a:r>
            <a:r>
              <a:rPr lang="en-US" sz="1000" dirty="0"/>
              <a:t>on co-</a:t>
            </a:r>
            <a:r>
              <a:rPr lang="en-US" sz="1000" dirty="0" smtClean="0"/>
              <a:t>occurrence </a:t>
            </a:r>
            <a:r>
              <a:rPr lang="en-US" sz="1000" dirty="0"/>
              <a:t>clustering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" y="2286000"/>
            <a:ext cx="7670800" cy="21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105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Analysis of the set of </a:t>
            </a:r>
            <a:r>
              <a:rPr lang="en-US" b="1" dirty="0" smtClean="0"/>
              <a:t>tweets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dirty="0"/>
              <a:t>Analysis 2: Total number of clusters selected by the </a:t>
            </a:r>
            <a:r>
              <a:rPr lang="en-US" sz="2000" b="1" dirty="0" smtClean="0"/>
              <a:t>system</a:t>
            </a:r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endParaRPr lang="en-US" sz="2000" dirty="0" smtClean="0"/>
          </a:p>
          <a:p>
            <a:pPr marL="0" indent="0" algn="ctr">
              <a:buNone/>
            </a:pPr>
            <a:r>
              <a:rPr lang="en-US" sz="1000" dirty="0"/>
              <a:t>T</a:t>
            </a:r>
            <a:r>
              <a:rPr lang="en-US" sz="1000" dirty="0" smtClean="0"/>
              <a:t>otal </a:t>
            </a:r>
            <a:r>
              <a:rPr lang="en-US" sz="1000" dirty="0"/>
              <a:t>clusters found for the Topic selection Bottom-Up (left) Top-Down (right) analysis </a:t>
            </a:r>
            <a:endParaRPr lang="en-US" sz="1000" dirty="0" smtClean="0"/>
          </a:p>
          <a:p>
            <a:pPr marL="0" indent="0" algn="ctr">
              <a:buNone/>
            </a:pPr>
            <a:r>
              <a:rPr lang="en-US" sz="1000" dirty="0" smtClean="0"/>
              <a:t>based </a:t>
            </a:r>
            <a:r>
              <a:rPr lang="en-US" sz="1000" dirty="0"/>
              <a:t>on semantic similarity clustering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0" y="2032000"/>
            <a:ext cx="6794500" cy="27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300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Analysis of the set of </a:t>
            </a:r>
            <a:r>
              <a:rPr lang="en-US" b="1" dirty="0" smtClean="0"/>
              <a:t>tweets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dirty="0"/>
              <a:t>Analysis 2: Total number of clusters selected by the </a:t>
            </a:r>
            <a:r>
              <a:rPr lang="en-US" sz="2000" b="1" dirty="0" smtClean="0"/>
              <a:t>system</a:t>
            </a:r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endParaRPr lang="en-US" sz="2000" dirty="0" smtClean="0"/>
          </a:p>
          <a:p>
            <a:pPr marL="0" indent="0" algn="ctr">
              <a:buNone/>
            </a:pPr>
            <a:r>
              <a:rPr lang="en-US" sz="1000" dirty="0"/>
              <a:t>T</a:t>
            </a:r>
            <a:r>
              <a:rPr lang="en-US" sz="1000" dirty="0" smtClean="0"/>
              <a:t>otal </a:t>
            </a:r>
            <a:r>
              <a:rPr lang="en-US" sz="1000" dirty="0"/>
              <a:t>clusters found for the Topic selection Bottom-Up (left) Top-Down (right) analysis </a:t>
            </a:r>
            <a:endParaRPr lang="en-US" sz="1000" dirty="0" smtClean="0"/>
          </a:p>
          <a:p>
            <a:pPr marL="0" indent="0" algn="ctr">
              <a:buNone/>
            </a:pPr>
            <a:r>
              <a:rPr lang="en-US" sz="1000" dirty="0" smtClean="0"/>
              <a:t>based </a:t>
            </a:r>
            <a:r>
              <a:rPr lang="en-US" sz="1000" dirty="0"/>
              <a:t>on co-occurrence clustering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981200"/>
            <a:ext cx="6883400" cy="2943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053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What is Twitter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Twitter is an online social </a:t>
            </a:r>
            <a:r>
              <a:rPr lang="en-US" sz="2400" dirty="0" smtClean="0"/>
              <a:t>networking service. </a:t>
            </a:r>
          </a:p>
          <a:p>
            <a:r>
              <a:rPr lang="en-US" sz="2400" dirty="0" smtClean="0"/>
              <a:t>Each tweets is up to 140 characters.</a:t>
            </a:r>
          </a:p>
          <a:p>
            <a:pPr lvl="1"/>
            <a:r>
              <a:rPr lang="en-US" sz="2000" dirty="0" smtClean="0"/>
              <a:t>text</a:t>
            </a:r>
          </a:p>
          <a:p>
            <a:pPr lvl="1"/>
            <a:r>
              <a:rPr lang="en-US" sz="2000" dirty="0" smtClean="0"/>
              <a:t>links</a:t>
            </a:r>
          </a:p>
          <a:p>
            <a:pPr lvl="1"/>
            <a:r>
              <a:rPr lang="en-US" sz="2000" dirty="0" smtClean="0"/>
              <a:t>user mentions</a:t>
            </a:r>
          </a:p>
          <a:p>
            <a:pPr lvl="1"/>
            <a:r>
              <a:rPr lang="en-US" sz="2000" dirty="0" smtClean="0"/>
              <a:t>symbols emoticons</a:t>
            </a:r>
          </a:p>
          <a:p>
            <a:pPr lvl="1"/>
            <a:r>
              <a:rPr lang="en-US" sz="2000" dirty="0" smtClean="0"/>
              <a:t>hashtags</a:t>
            </a:r>
            <a:endParaRPr lang="en-US" sz="2000" dirty="0"/>
          </a:p>
        </p:txBody>
      </p:sp>
      <p:pic>
        <p:nvPicPr>
          <p:cNvPr id="4" name="Picture 3" descr="Macintosh HD:Users:debotoshdey:Desktop:k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038600"/>
            <a:ext cx="6781800" cy="1447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08418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clustering based on semantic similarity </a:t>
            </a:r>
            <a:r>
              <a:rPr lang="en-US" dirty="0" smtClean="0"/>
              <a:t>can extract more hashtags and clusters when we demand high homogeneity and high number of hashtags.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448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Result : Semantic Clustering (Bottom Up)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47518"/>
            <a:ext cx="8661400" cy="314828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219200" y="4572000"/>
            <a:ext cx="6858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/>
              <a:t>M</a:t>
            </a:r>
            <a:r>
              <a:rPr lang="en-US" sz="1000" dirty="0" smtClean="0"/>
              <a:t>inimum </a:t>
            </a:r>
            <a:r>
              <a:rPr lang="en-US" sz="1000" dirty="0"/>
              <a:t>hashtags 6, minimum inter-class homogeneity </a:t>
            </a:r>
            <a:r>
              <a:rPr lang="en-US" sz="1000" dirty="0" smtClean="0"/>
              <a:t>0.9</a:t>
            </a:r>
            <a:endParaRPr lang="en-US" sz="1000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056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Result: Semantic Clustering (Top-Down)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295400" y="5334000"/>
            <a:ext cx="6858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500" baseline="30000" dirty="0" smtClean="0"/>
              <a:t>Minimum hashtags 6, minimum inter-class homogeneity 0.9  </a:t>
            </a:r>
            <a:endParaRPr lang="en-US" sz="1500" baseline="30000" dirty="0"/>
          </a:p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066801"/>
            <a:ext cx="8153400" cy="412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095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 : Syntactic Clustering (Bottom-Up)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090954"/>
            <a:ext cx="8153400" cy="393824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47800" y="5181600"/>
            <a:ext cx="6172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aseline="30000" dirty="0"/>
              <a:t>M</a:t>
            </a:r>
            <a:r>
              <a:rPr lang="en-US" baseline="30000" dirty="0" smtClean="0"/>
              <a:t>inimum </a:t>
            </a:r>
            <a:r>
              <a:rPr lang="en-US" baseline="30000" dirty="0"/>
              <a:t>hashtags 6, minimum inter-class homogeneity </a:t>
            </a:r>
            <a:r>
              <a:rPr lang="en-US" baseline="30000" dirty="0" smtClean="0"/>
              <a:t>0.8   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2466197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 : Syntactic Clustering (Top-Down)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066800"/>
            <a:ext cx="7543800" cy="412521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43000" y="5329535"/>
            <a:ext cx="6172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aseline="30000" dirty="0" smtClean="0"/>
              <a:t>Minimum </a:t>
            </a:r>
            <a:r>
              <a:rPr lang="en-US" baseline="30000" dirty="0"/>
              <a:t>hashtags 6, minimum inter-class homogeneity </a:t>
            </a:r>
            <a:r>
              <a:rPr lang="en-US" baseline="30000" dirty="0" smtClean="0"/>
              <a:t>0.8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9176483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en-US" sz="2000" b="1" dirty="0" smtClean="0"/>
              <a:t>For semantic clustering </a:t>
            </a:r>
          </a:p>
          <a:p>
            <a:pPr marL="742950" lvl="2" indent="-342900" algn="just">
              <a:buFont typeface="Wingdings" charset="2"/>
              <a:buChar char="§"/>
            </a:pPr>
            <a:r>
              <a:rPr lang="en-US" sz="2000" dirty="0" smtClean="0"/>
              <a:t>Most of classes a general name can be set.</a:t>
            </a:r>
          </a:p>
          <a:p>
            <a:pPr marL="742950" lvl="2" indent="-342900" algn="just">
              <a:buFont typeface="Wingdings" charset="2"/>
              <a:buChar char="§"/>
            </a:pPr>
            <a:r>
              <a:rPr lang="en-US" sz="2000" dirty="0" smtClean="0"/>
              <a:t>The </a:t>
            </a:r>
            <a:r>
              <a:rPr lang="en-US" sz="2000" dirty="0"/>
              <a:t>semantic centroid generated by the system is </a:t>
            </a:r>
            <a:r>
              <a:rPr lang="en-US" sz="2000" dirty="0" smtClean="0"/>
              <a:t>good. </a:t>
            </a:r>
            <a:endParaRPr lang="en-US" sz="2000" dirty="0"/>
          </a:p>
          <a:p>
            <a:pPr marL="742950" lvl="2" indent="-342900" algn="just">
              <a:buFont typeface="Wingdings" charset="2"/>
              <a:buChar char="§"/>
            </a:pPr>
            <a:r>
              <a:rPr lang="en-US" sz="2000" dirty="0" smtClean="0"/>
              <a:t>most </a:t>
            </a:r>
            <a:r>
              <a:rPr lang="en-US" sz="2000" dirty="0"/>
              <a:t>precise clustering </a:t>
            </a:r>
            <a:r>
              <a:rPr lang="en-US" sz="2000" dirty="0" smtClean="0"/>
              <a:t>: higher “minimum homogeneity” </a:t>
            </a:r>
            <a:r>
              <a:rPr lang="en-US" sz="2000" dirty="0"/>
              <a:t>and lower </a:t>
            </a:r>
            <a:r>
              <a:rPr lang="en-US" sz="2000" dirty="0" smtClean="0"/>
              <a:t>“minimum </a:t>
            </a:r>
            <a:r>
              <a:rPr lang="en-US" sz="2000" dirty="0"/>
              <a:t>number of </a:t>
            </a:r>
            <a:r>
              <a:rPr lang="en-US" sz="2000" dirty="0" smtClean="0"/>
              <a:t>hashtags”. </a:t>
            </a:r>
          </a:p>
          <a:p>
            <a:pPr marL="742950" lvl="2" indent="-342900" algn="just">
              <a:buFont typeface="Wingdings" charset="2"/>
              <a:buChar char="§"/>
            </a:pPr>
            <a:r>
              <a:rPr lang="en-US" sz="2000" dirty="0" smtClean="0"/>
              <a:t>System can generate a </a:t>
            </a:r>
            <a:r>
              <a:rPr lang="en-US" sz="2000" dirty="0"/>
              <a:t>general class with a large </a:t>
            </a:r>
            <a:r>
              <a:rPr lang="en-US" sz="2000" dirty="0" smtClean="0"/>
              <a:t>number </a:t>
            </a:r>
            <a:r>
              <a:rPr lang="en-US" sz="2000" dirty="0"/>
              <a:t>of hashtags. </a:t>
            </a:r>
          </a:p>
          <a:p>
            <a:pPr marL="742950" lvl="2" indent="-342900" algn="just">
              <a:buFont typeface="Wingdings" charset="2"/>
              <a:buChar char="§"/>
            </a:pPr>
            <a:r>
              <a:rPr lang="en-US" sz="2000" dirty="0" smtClean="0"/>
              <a:t>For some </a:t>
            </a:r>
            <a:r>
              <a:rPr lang="en-US" sz="2000" dirty="0"/>
              <a:t>clusters it is hard to </a:t>
            </a:r>
            <a:r>
              <a:rPr lang="en-US" sz="2000" dirty="0" smtClean="0"/>
              <a:t>set </a:t>
            </a:r>
            <a:r>
              <a:rPr lang="en-US" sz="2000" dirty="0"/>
              <a:t>a name manually, </a:t>
            </a:r>
            <a:r>
              <a:rPr lang="en-US" sz="2000" dirty="0" smtClean="0"/>
              <a:t>but </a:t>
            </a:r>
            <a:r>
              <a:rPr lang="en-US" sz="2000" dirty="0"/>
              <a:t>the system can find a general semantic </a:t>
            </a:r>
            <a:r>
              <a:rPr lang="en-US" sz="2000" dirty="0" smtClean="0"/>
              <a:t>centroid.</a:t>
            </a:r>
          </a:p>
          <a:p>
            <a:pPr marL="0" indent="0" algn="just">
              <a:buNone/>
            </a:pPr>
            <a:r>
              <a:rPr lang="en-US" sz="2000" b="1" dirty="0"/>
              <a:t>For co-occurrence  clustering </a:t>
            </a:r>
          </a:p>
          <a:p>
            <a:pPr lvl="1" algn="just">
              <a:buFont typeface="Wingdings" charset="2"/>
              <a:buChar char="§"/>
            </a:pPr>
            <a:r>
              <a:rPr lang="en-US" sz="2000" dirty="0"/>
              <a:t>For few classes a general name can be set. </a:t>
            </a:r>
          </a:p>
          <a:p>
            <a:pPr lvl="1" algn="just">
              <a:buFont typeface="Wingdings" charset="2"/>
              <a:buChar char="§"/>
            </a:pPr>
            <a:r>
              <a:rPr lang="en-US" sz="2000" dirty="0"/>
              <a:t>the semantic centroid generated by the system is not good </a:t>
            </a:r>
          </a:p>
          <a:p>
            <a:pPr lvl="1" algn="just">
              <a:buFont typeface="Wingdings" charset="2"/>
              <a:buChar char="§"/>
            </a:pPr>
            <a:r>
              <a:rPr lang="en-US" sz="2000" dirty="0"/>
              <a:t>System not able to generate a general class </a:t>
            </a:r>
            <a:endParaRPr lang="en-US" sz="2000" dirty="0" smtClean="0"/>
          </a:p>
          <a:p>
            <a:pPr marL="457200" lvl="1" indent="0" algn="just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with </a:t>
            </a:r>
            <a:r>
              <a:rPr lang="en-US" sz="2000" dirty="0"/>
              <a:t>a large number of hashtags. </a:t>
            </a:r>
          </a:p>
          <a:p>
            <a:pPr marL="742950" lvl="2" indent="-342900" algn="just">
              <a:buFont typeface="Wingdings" charset="2"/>
              <a:buChar char="§"/>
            </a:pPr>
            <a:endParaRPr lang="en-US" sz="2000" dirty="0"/>
          </a:p>
          <a:p>
            <a:pPr marL="400050" lvl="2" indent="0" algn="just">
              <a:buNone/>
            </a:pPr>
            <a:endParaRPr lang="en-US" sz="2000" dirty="0"/>
          </a:p>
          <a:p>
            <a:pPr marL="342900" lvl="1" indent="-342900" algn="just">
              <a:buFontTx/>
              <a:buChar char="•"/>
            </a:pPr>
            <a:endParaRPr lang="en-US" sz="2000" dirty="0"/>
          </a:p>
          <a:p>
            <a:pPr marL="342900" lvl="1" indent="-342900" algn="just">
              <a:buFontTx/>
              <a:buChar char="•"/>
            </a:pPr>
            <a:endParaRPr lang="en-US" sz="2000" dirty="0"/>
          </a:p>
          <a:p>
            <a:pPr algn="just"/>
            <a:endParaRPr lang="en-US" sz="2400" dirty="0" smtClean="0"/>
          </a:p>
          <a:p>
            <a:pPr algn="just"/>
            <a:endParaRPr lang="en-US" sz="24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821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Dendogram Result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143000"/>
            <a:ext cx="5105400" cy="5105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5262808"/>
            <a:ext cx="6979375" cy="9617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2819400"/>
            <a:ext cx="4076700" cy="10718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" y="4043608"/>
            <a:ext cx="6108700" cy="10661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0150" y="3937000"/>
            <a:ext cx="2693450" cy="2311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400" y="1219200"/>
            <a:ext cx="2434631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731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1.11111E-6 L 0.49583 -0.19445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92" y="-9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Each </a:t>
            </a:r>
            <a:r>
              <a:rPr lang="en-US" dirty="0"/>
              <a:t>branch of the tree the semantic centroids go from general concepts to more specific </a:t>
            </a:r>
            <a:r>
              <a:rPr lang="en-US" dirty="0" smtClean="0"/>
              <a:t>ones. </a:t>
            </a:r>
            <a:endParaRPr lang="en-US" dirty="0"/>
          </a:p>
          <a:p>
            <a:pPr algn="just"/>
            <a:r>
              <a:rPr lang="en-US" dirty="0"/>
              <a:t>There are some long branches (e.g. entity, individual) that are not very illustrative.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0497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/>
              <a:t>A hierarchical clustering is applied to group all the similar </a:t>
            </a:r>
            <a:r>
              <a:rPr lang="en-US" sz="2400" dirty="0" smtClean="0"/>
              <a:t>hashtags. </a:t>
            </a:r>
            <a:endParaRPr lang="en-US" sz="2400" dirty="0"/>
          </a:p>
          <a:p>
            <a:pPr algn="just"/>
            <a:r>
              <a:rPr lang="en-US" sz="2400" dirty="0" smtClean="0"/>
              <a:t>For the </a:t>
            </a:r>
            <a:r>
              <a:rPr lang="en-US" sz="2400" dirty="0"/>
              <a:t>syntactic </a:t>
            </a:r>
            <a:r>
              <a:rPr lang="en-US" sz="2400" dirty="0" smtClean="0"/>
              <a:t>clustering: the </a:t>
            </a:r>
            <a:r>
              <a:rPr lang="en-US" sz="2400" dirty="0"/>
              <a:t>co- </a:t>
            </a:r>
            <a:r>
              <a:rPr lang="en-US" sz="2400" dirty="0" smtClean="0"/>
              <a:t>occurrence </a:t>
            </a:r>
            <a:r>
              <a:rPr lang="en-US" sz="2400" dirty="0"/>
              <a:t>matrix is normalized to calculate the similarity </a:t>
            </a:r>
            <a:r>
              <a:rPr lang="en-US" sz="2400" dirty="0" smtClean="0"/>
              <a:t>matrix.  </a:t>
            </a:r>
            <a:endParaRPr lang="en-US" sz="2400" dirty="0"/>
          </a:p>
          <a:p>
            <a:pPr algn="just"/>
            <a:r>
              <a:rPr lang="en-US" sz="2400" dirty="0" smtClean="0"/>
              <a:t>For the semantic </a:t>
            </a:r>
            <a:r>
              <a:rPr lang="en-US" sz="2400" dirty="0"/>
              <a:t>hashtag </a:t>
            </a:r>
            <a:r>
              <a:rPr lang="en-US" sz="2400" dirty="0" smtClean="0"/>
              <a:t>clustering:</a:t>
            </a:r>
          </a:p>
          <a:p>
            <a:pPr lvl="1" algn="just"/>
            <a:r>
              <a:rPr lang="en-US" sz="2000" dirty="0" err="1" smtClean="0"/>
              <a:t>Wordnet</a:t>
            </a:r>
            <a:endParaRPr lang="en-US" sz="2000" dirty="0" smtClean="0"/>
          </a:p>
          <a:p>
            <a:pPr lvl="1" algn="just"/>
            <a:r>
              <a:rPr lang="en-US" sz="2000" dirty="0" err="1" smtClean="0"/>
              <a:t>WordBreaking</a:t>
            </a:r>
            <a:endParaRPr lang="en-US" sz="2000" dirty="0" smtClean="0"/>
          </a:p>
          <a:p>
            <a:pPr lvl="1" algn="just"/>
            <a:r>
              <a:rPr lang="en-US" sz="2000" dirty="0" smtClean="0"/>
              <a:t>Words not found in WordNet are removed</a:t>
            </a:r>
          </a:p>
          <a:p>
            <a:pPr lvl="1" algn="just"/>
            <a:r>
              <a:rPr lang="en-US" sz="2000" dirty="0"/>
              <a:t>Similarity matrix is calculated using the application of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the </a:t>
            </a:r>
            <a:r>
              <a:rPr lang="en-US" sz="2000" dirty="0"/>
              <a:t>Wu-Palmer </a:t>
            </a:r>
            <a:r>
              <a:rPr lang="en-US" sz="2000" dirty="0" smtClean="0"/>
              <a:t>distance </a:t>
            </a:r>
            <a:r>
              <a:rPr lang="en-US" sz="2000" dirty="0"/>
              <a:t>on </a:t>
            </a:r>
            <a:r>
              <a:rPr lang="en-US" sz="2000" dirty="0" smtClean="0"/>
              <a:t>WordNet</a:t>
            </a:r>
            <a:r>
              <a:rPr lang="en-US" sz="2000" dirty="0"/>
              <a:t> </a:t>
            </a:r>
            <a:r>
              <a:rPr lang="en-US" sz="2000" dirty="0" smtClean="0"/>
              <a:t>and co-occurrence frequency.</a:t>
            </a:r>
            <a:endParaRPr lang="en-US" sz="20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3324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/>
              <a:t>Bottom-up selection of clusters: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	Aims </a:t>
            </a:r>
            <a:r>
              <a:rPr lang="en-US" sz="2400" dirty="0"/>
              <a:t>to find the most specific classes that fulfill the </a:t>
            </a:r>
            <a:r>
              <a:rPr lang="en-US" sz="2400" dirty="0" smtClean="0"/>
              <a:t>	selection </a:t>
            </a:r>
            <a:r>
              <a:rPr lang="en-US" sz="2400" dirty="0"/>
              <a:t>criteria. </a:t>
            </a:r>
          </a:p>
          <a:p>
            <a:pPr algn="just"/>
            <a:r>
              <a:rPr lang="en-US" sz="2400" dirty="0"/>
              <a:t>Top-down selection of clusters: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	Aims </a:t>
            </a:r>
            <a:r>
              <a:rPr lang="en-US" sz="2400" dirty="0"/>
              <a:t>to find the most general classes that fulfill the </a:t>
            </a:r>
            <a:r>
              <a:rPr lang="en-US" sz="2400" dirty="0" smtClean="0"/>
              <a:t>	selection </a:t>
            </a:r>
            <a:r>
              <a:rPr lang="en-US" sz="2400" dirty="0"/>
              <a:t>criteria. </a:t>
            </a:r>
          </a:p>
          <a:p>
            <a:pPr algn="just"/>
            <a:r>
              <a:rPr lang="en-US" sz="2400" dirty="0"/>
              <a:t>Dendogram analysis of clusters: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	Aims </a:t>
            </a:r>
            <a:r>
              <a:rPr lang="en-US" sz="2400" dirty="0"/>
              <a:t>to obtain a hierarchy of clusters that fulfill the </a:t>
            </a:r>
            <a:r>
              <a:rPr lang="en-US" sz="2400" dirty="0" smtClean="0"/>
              <a:t>	selection </a:t>
            </a:r>
            <a:r>
              <a:rPr lang="en-US" sz="2400" dirty="0"/>
              <a:t>criteria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651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/>
              <a:t>In general, tweets are usually </a:t>
            </a:r>
            <a:r>
              <a:rPr lang="en-US" sz="2400" dirty="0" smtClean="0"/>
              <a:t>ungrammatical. </a:t>
            </a:r>
          </a:p>
          <a:p>
            <a:pPr algn="just"/>
            <a:r>
              <a:rPr lang="en-US" sz="2400" dirty="0"/>
              <a:t>Hashtags provide Twitter with a mechanism to semi-structure its </a:t>
            </a:r>
            <a:r>
              <a:rPr lang="en-US" sz="2400" dirty="0" smtClean="0"/>
              <a:t>content. </a:t>
            </a:r>
          </a:p>
          <a:p>
            <a:pPr algn="just"/>
            <a:r>
              <a:rPr lang="en-US" sz="2400" dirty="0"/>
              <a:t>Hashtags </a:t>
            </a:r>
            <a:r>
              <a:rPr lang="en-US" sz="2400" dirty="0" smtClean="0"/>
              <a:t>may </a:t>
            </a:r>
            <a:r>
              <a:rPr lang="en-US" sz="2400" dirty="0"/>
              <a:t>be used to categorize sets of tweets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 smtClean="0"/>
              <a:t>Motivate </a:t>
            </a:r>
            <a:r>
              <a:rPr lang="en-US" sz="2400" dirty="0"/>
              <a:t>the need for systems that can aggregate and categorize all its content. </a:t>
            </a:r>
            <a:endParaRPr lang="en-US" sz="2400" dirty="0" smtClean="0"/>
          </a:p>
          <a:p>
            <a:pPr algn="just"/>
            <a:r>
              <a:rPr lang="en-US" sz="2300" dirty="0" smtClean="0"/>
              <a:t>Examples:  </a:t>
            </a:r>
          </a:p>
          <a:p>
            <a:pPr lvl="1" algn="just"/>
            <a:r>
              <a:rPr lang="en-US" sz="1900" dirty="0" smtClean="0"/>
              <a:t>Large companies. </a:t>
            </a:r>
            <a:endParaRPr lang="en-US" sz="1900" dirty="0"/>
          </a:p>
          <a:p>
            <a:pPr lvl="1" algn="just"/>
            <a:r>
              <a:rPr lang="en-US" sz="1900" dirty="0" smtClean="0"/>
              <a:t>Governments</a:t>
            </a:r>
            <a:r>
              <a:rPr lang="en-US" sz="2000" dirty="0" smtClean="0"/>
              <a:t>.</a:t>
            </a:r>
            <a:endParaRPr lang="en-US" sz="20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06330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 smtClean="0"/>
              <a:t>Regarding the case study</a:t>
            </a:r>
          </a:p>
          <a:p>
            <a:pPr lvl="1" algn="just"/>
            <a:r>
              <a:rPr lang="en-US" sz="2400" dirty="0" smtClean="0"/>
              <a:t>Number of hashtags and number of cluster: the </a:t>
            </a:r>
            <a:r>
              <a:rPr lang="en-US" sz="2400" dirty="0"/>
              <a:t>clustering based on semantic similarity is </a:t>
            </a:r>
            <a:r>
              <a:rPr lang="en-US" sz="2400" dirty="0" smtClean="0"/>
              <a:t>better. </a:t>
            </a:r>
            <a:endParaRPr lang="en-US" sz="2400" dirty="0"/>
          </a:p>
          <a:p>
            <a:pPr lvl="1" algn="just"/>
            <a:r>
              <a:rPr lang="en-US" sz="2400" dirty="0"/>
              <a:t>T</a:t>
            </a:r>
            <a:r>
              <a:rPr lang="en-US" sz="2400" dirty="0" smtClean="0"/>
              <a:t>opic </a:t>
            </a:r>
            <a:r>
              <a:rPr lang="en-US" sz="2400" dirty="0"/>
              <a:t>selection </a:t>
            </a:r>
            <a:r>
              <a:rPr lang="en-US" sz="2400" dirty="0" smtClean="0"/>
              <a:t>approaches: the </a:t>
            </a:r>
            <a:r>
              <a:rPr lang="en-US" sz="2400" dirty="0"/>
              <a:t>clustering based on semantic similarity is </a:t>
            </a:r>
            <a:r>
              <a:rPr lang="en-US" sz="2400" dirty="0" smtClean="0"/>
              <a:t>better. </a:t>
            </a:r>
          </a:p>
          <a:p>
            <a:pPr lvl="1" algn="just"/>
            <a:r>
              <a:rPr lang="en-US" sz="2400" dirty="0"/>
              <a:t>Automatic construction of hashtags hierarchy based on semantic analysis </a:t>
            </a:r>
            <a:r>
              <a:rPr lang="en-US" sz="2400" dirty="0" smtClean="0"/>
              <a:t>produces </a:t>
            </a:r>
            <a:r>
              <a:rPr lang="en-US" sz="2400" dirty="0"/>
              <a:t>a better </a:t>
            </a:r>
            <a:r>
              <a:rPr lang="en-US" sz="2400" dirty="0" smtClean="0"/>
              <a:t>result. </a:t>
            </a:r>
            <a:endParaRPr lang="en-US" sz="24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907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r-FR" sz="2400" dirty="0" err="1"/>
              <a:t>Apply</a:t>
            </a:r>
            <a:r>
              <a:rPr lang="fr-FR" sz="2400" dirty="0"/>
              <a:t> "</a:t>
            </a:r>
            <a:r>
              <a:rPr lang="fr-FR" sz="2400" dirty="0" err="1"/>
              <a:t>stemming</a:t>
            </a:r>
            <a:r>
              <a:rPr lang="fr-FR" sz="2400" dirty="0"/>
              <a:t>" techniques. </a:t>
            </a:r>
          </a:p>
          <a:p>
            <a:pPr algn="just"/>
            <a:r>
              <a:rPr lang="en-US" sz="2400" dirty="0"/>
              <a:t>C</a:t>
            </a:r>
            <a:r>
              <a:rPr lang="en-US" sz="2400" dirty="0" smtClean="0"/>
              <a:t>oncepts </a:t>
            </a:r>
            <a:r>
              <a:rPr lang="en-US" sz="2400" dirty="0"/>
              <a:t>using other knowledge </a:t>
            </a:r>
            <a:r>
              <a:rPr lang="en-US" sz="2400" dirty="0" smtClean="0"/>
              <a:t>structures. e.g. YAGO</a:t>
            </a:r>
          </a:p>
          <a:p>
            <a:pPr lvl="1" algn="just"/>
            <a:r>
              <a:rPr lang="en-US" sz="2400" dirty="0"/>
              <a:t>Wikipedia (e.g., categories, redirects, </a:t>
            </a:r>
            <a:r>
              <a:rPr lang="en-US" sz="2400" dirty="0" err="1"/>
              <a:t>infoboxes</a:t>
            </a:r>
            <a:r>
              <a:rPr lang="en-US" sz="2400" dirty="0" smtClean="0"/>
              <a:t>)</a:t>
            </a:r>
          </a:p>
          <a:p>
            <a:pPr lvl="1" algn="just"/>
            <a:r>
              <a:rPr lang="pl-PL" sz="2400" dirty="0"/>
              <a:t>WordNet (</a:t>
            </a:r>
            <a:r>
              <a:rPr lang="pl-PL" sz="2400" dirty="0" err="1"/>
              <a:t>e.g</a:t>
            </a:r>
            <a:r>
              <a:rPr lang="pl-PL" sz="2400" dirty="0"/>
              <a:t>., synsets, </a:t>
            </a:r>
            <a:r>
              <a:rPr lang="pl-PL" sz="2400" dirty="0" err="1"/>
              <a:t>hyponymy</a:t>
            </a:r>
            <a:r>
              <a:rPr lang="pl-PL" sz="2400" dirty="0"/>
              <a:t>) </a:t>
            </a:r>
            <a:endParaRPr lang="pl-PL" sz="2400" dirty="0" smtClean="0"/>
          </a:p>
          <a:p>
            <a:pPr lvl="1" algn="just"/>
            <a:r>
              <a:rPr lang="de-DE" sz="2400" dirty="0" err="1"/>
              <a:t>GeoNames</a:t>
            </a:r>
            <a:r>
              <a:rPr lang="de-DE" sz="2400" dirty="0"/>
              <a:t> </a:t>
            </a:r>
            <a:endParaRPr lang="de-DE" sz="2400" dirty="0" smtClean="0"/>
          </a:p>
          <a:p>
            <a:pPr algn="just"/>
            <a:r>
              <a:rPr lang="en-US" sz="2400" dirty="0"/>
              <a:t>The specific treatment of </a:t>
            </a:r>
            <a:r>
              <a:rPr lang="en-US" sz="2400"/>
              <a:t>polysemic </a:t>
            </a:r>
            <a:r>
              <a:rPr lang="en-US" sz="2400" smtClean="0"/>
              <a:t>hashtags. </a:t>
            </a:r>
            <a:endParaRPr lang="en-US" sz="2400" dirty="0"/>
          </a:p>
          <a:p>
            <a:pPr lvl="1"/>
            <a:endParaRPr lang="de-DE" dirty="0"/>
          </a:p>
          <a:p>
            <a:endParaRPr lang="pl-PL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905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057400"/>
            <a:ext cx="7772400" cy="1362075"/>
          </a:xfrm>
        </p:spPr>
        <p:txBody>
          <a:bodyPr/>
          <a:lstStyle/>
          <a:p>
            <a:pPr algn="ctr"/>
            <a:r>
              <a:rPr lang="en-US" sz="5000" dirty="0" smtClean="0"/>
              <a:t>THANK YOU……</a:t>
            </a:r>
            <a:endParaRPr lang="en-US" sz="5000" dirty="0"/>
          </a:p>
        </p:txBody>
      </p:sp>
    </p:spTree>
    <p:extLst>
      <p:ext uri="{BB962C8B-B14F-4D97-AF65-F5344CB8AC3E}">
        <p14:creationId xmlns:p14="http://schemas.microsoft.com/office/powerpoint/2010/main" val="2882109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Why it is difficult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 smtClean="0"/>
              <a:t>Hashtags </a:t>
            </a:r>
            <a:r>
              <a:rPr lang="en-US" sz="2400" dirty="0"/>
              <a:t>are unstructured. </a:t>
            </a:r>
            <a:endParaRPr lang="en-US" sz="2400" dirty="0" smtClean="0"/>
          </a:p>
          <a:p>
            <a:pPr algn="just"/>
            <a:r>
              <a:rPr lang="en-US" sz="2400" dirty="0"/>
              <a:t>T</a:t>
            </a:r>
            <a:r>
              <a:rPr lang="en-US" sz="2400" dirty="0" smtClean="0"/>
              <a:t>weets </a:t>
            </a:r>
            <a:r>
              <a:rPr lang="en-US" sz="2400" dirty="0"/>
              <a:t>are very terse, often lacking sufficient context to categorize </a:t>
            </a:r>
            <a:r>
              <a:rPr lang="en-US" sz="2400" dirty="0" smtClean="0"/>
              <a:t>them. </a:t>
            </a:r>
          </a:p>
          <a:p>
            <a:pPr algn="just"/>
            <a:r>
              <a:rPr lang="en-US" sz="2400" dirty="0"/>
              <a:t>R</a:t>
            </a:r>
            <a:r>
              <a:rPr lang="en-US" sz="2400" dirty="0" smtClean="0"/>
              <a:t>etrieval </a:t>
            </a:r>
            <a:r>
              <a:rPr lang="en-US" sz="2400" dirty="0"/>
              <a:t>and classification methods have some basic problems </a:t>
            </a:r>
          </a:p>
          <a:p>
            <a:pPr lvl="1" algn="just"/>
            <a:r>
              <a:rPr lang="en-US" sz="2000" dirty="0" smtClean="0"/>
              <a:t>Synonymy </a:t>
            </a:r>
          </a:p>
          <a:p>
            <a:pPr lvl="1" algn="just"/>
            <a:r>
              <a:rPr lang="en-US" sz="2000" dirty="0"/>
              <a:t>P</a:t>
            </a:r>
            <a:r>
              <a:rPr lang="en-US" sz="2000" dirty="0" smtClean="0"/>
              <a:t>olysemy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5381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State of the 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 smtClean="0"/>
              <a:t>The </a:t>
            </a:r>
            <a:r>
              <a:rPr lang="en-US" sz="2400" dirty="0"/>
              <a:t>three basic kinds of techniques that have been proposed to detect the main topics of interest within a set of messages exchanged in a social </a:t>
            </a:r>
            <a:r>
              <a:rPr lang="en-US" sz="2400" dirty="0" smtClean="0"/>
              <a:t>network.  </a:t>
            </a:r>
          </a:p>
          <a:p>
            <a:pPr lvl="1" algn="just"/>
            <a:r>
              <a:rPr lang="en-US" sz="2400" b="1" dirty="0"/>
              <a:t>P</a:t>
            </a:r>
            <a:r>
              <a:rPr lang="en-US" sz="2400" b="1" dirty="0" smtClean="0"/>
              <a:t>robabilistic models. </a:t>
            </a:r>
          </a:p>
          <a:p>
            <a:pPr lvl="1" algn="just"/>
            <a:r>
              <a:rPr lang="en-US" sz="2400" b="1" dirty="0"/>
              <a:t>D</a:t>
            </a:r>
            <a:r>
              <a:rPr lang="en-US" sz="2400" b="1" dirty="0" smtClean="0"/>
              <a:t>ocument</a:t>
            </a:r>
            <a:r>
              <a:rPr lang="en-US" sz="2400" b="1" dirty="0"/>
              <a:t>-pivot </a:t>
            </a:r>
            <a:r>
              <a:rPr lang="en-US" sz="2400" b="1" dirty="0" smtClean="0"/>
              <a:t>approaches. </a:t>
            </a:r>
          </a:p>
          <a:p>
            <a:pPr lvl="1" algn="just"/>
            <a:r>
              <a:rPr lang="en-US" sz="2400" b="1" dirty="0"/>
              <a:t>F</a:t>
            </a:r>
            <a:r>
              <a:rPr lang="en-US" sz="2400" b="1" dirty="0" smtClean="0"/>
              <a:t>eature</a:t>
            </a:r>
            <a:r>
              <a:rPr lang="en-US" sz="2400" b="1" dirty="0"/>
              <a:t>-pivot </a:t>
            </a:r>
            <a:r>
              <a:rPr lang="en-US" sz="2400" b="1" dirty="0" smtClean="0"/>
              <a:t>methods.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332904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en-US" sz="2400" dirty="0"/>
              <a:t>Clustering: this stage aims to group all the similar hashtags in clusters of related terms in order to detect topics of </a:t>
            </a:r>
            <a:r>
              <a:rPr lang="en-US" sz="2400" dirty="0" smtClean="0"/>
              <a:t>interest.</a:t>
            </a:r>
          </a:p>
          <a:p>
            <a:pPr lvl="0" algn="just"/>
            <a:r>
              <a:rPr lang="en-US" sz="2400" dirty="0" smtClean="0"/>
              <a:t>Topic </a:t>
            </a:r>
            <a:r>
              <a:rPr lang="en-US" sz="2400" dirty="0"/>
              <a:t>selection: general discussion about the </a:t>
            </a:r>
            <a:r>
              <a:rPr lang="en-US" sz="2400" dirty="0" smtClean="0"/>
              <a:t>detection of </a:t>
            </a:r>
            <a:r>
              <a:rPr lang="en-US" sz="2400" dirty="0"/>
              <a:t>the most relevant </a:t>
            </a:r>
            <a:r>
              <a:rPr lang="en-US" sz="2400" dirty="0" smtClean="0"/>
              <a:t>classes.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891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Some basic </a:t>
            </a:r>
            <a:r>
              <a:rPr lang="en-US" dirty="0"/>
              <a:t>concepts and tools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Twitter </a:t>
            </a:r>
            <a:endParaRPr lang="en-US" sz="2400" dirty="0" smtClean="0"/>
          </a:p>
          <a:p>
            <a:r>
              <a:rPr lang="en-US" sz="2400" dirty="0"/>
              <a:t>Knowledge repositories </a:t>
            </a:r>
            <a:endParaRPr lang="en-US" sz="2400" dirty="0" smtClean="0"/>
          </a:p>
          <a:p>
            <a:pPr lvl="1"/>
            <a:r>
              <a:rPr lang="en-US" sz="2400" dirty="0"/>
              <a:t>WordNet </a:t>
            </a:r>
            <a:endParaRPr lang="en-US" sz="2400" dirty="0" smtClean="0"/>
          </a:p>
          <a:p>
            <a:pPr lvl="1"/>
            <a:r>
              <a:rPr lang="en-US" sz="2400" dirty="0"/>
              <a:t>Ontology-based semantic similarity </a:t>
            </a:r>
            <a:endParaRPr lang="en-US" sz="2400" dirty="0" smtClean="0"/>
          </a:p>
          <a:p>
            <a:r>
              <a:rPr lang="en-US" sz="2400" dirty="0"/>
              <a:t>Techniques </a:t>
            </a:r>
            <a:endParaRPr lang="en-US" sz="2400" dirty="0" smtClean="0"/>
          </a:p>
          <a:p>
            <a:pPr lvl="1"/>
            <a:r>
              <a:rPr lang="en-US" sz="2400" dirty="0"/>
              <a:t>Word-breaking </a:t>
            </a:r>
            <a:endParaRPr lang="en-US" sz="2400" dirty="0" smtClean="0"/>
          </a:p>
          <a:p>
            <a:pPr lvl="1"/>
            <a:r>
              <a:rPr lang="en-US" sz="2400" dirty="0"/>
              <a:t>Clustering </a:t>
            </a:r>
            <a:endParaRPr lang="en-US" sz="2400" dirty="0" smtClean="0"/>
          </a:p>
          <a:p>
            <a:pPr lvl="1"/>
            <a:r>
              <a:rPr lang="en-US" sz="2400" dirty="0"/>
              <a:t>Inter-class Homogeneity </a:t>
            </a:r>
          </a:p>
        </p:txBody>
      </p:sp>
    </p:spTree>
    <p:extLst>
      <p:ext uri="{BB962C8B-B14F-4D97-AF65-F5344CB8AC3E}">
        <p14:creationId xmlns:p14="http://schemas.microsoft.com/office/powerpoint/2010/main" val="2556676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WordNet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 smtClean="0"/>
              <a:t>WordNet </a:t>
            </a:r>
            <a:r>
              <a:rPr lang="en-US" sz="2400" dirty="0"/>
              <a:t>is the most commonly used online lexical and semantic repository for the English language. </a:t>
            </a:r>
            <a:endParaRPr lang="en-US" sz="2400" dirty="0" smtClean="0"/>
          </a:p>
          <a:p>
            <a:pPr algn="just"/>
            <a:r>
              <a:rPr lang="en-US" sz="2400" dirty="0"/>
              <a:t>WordNet includes the main lexical categories (nouns, verbs, adjectives and adverbs) but ignore prepositions, determiners and other kinds of words. </a:t>
            </a:r>
            <a:endParaRPr lang="en-US" sz="2400" dirty="0" smtClean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276600"/>
            <a:ext cx="3352800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3200400"/>
            <a:ext cx="2870795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4871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2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1947</TotalTime>
  <Words>1531</Words>
  <Application>Microsoft Macintosh PowerPoint</Application>
  <PresentationFormat>On-screen Show (4:3)</PresentationFormat>
  <Paragraphs>230</Paragraphs>
  <Slides>42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Default Design</vt:lpstr>
      <vt:lpstr>PowerPoint Presentation</vt:lpstr>
      <vt:lpstr>Objectives</vt:lpstr>
      <vt:lpstr>What is Twitter</vt:lpstr>
      <vt:lpstr>Scope</vt:lpstr>
      <vt:lpstr>Why it is difficult ?</vt:lpstr>
      <vt:lpstr>State of the Art</vt:lpstr>
      <vt:lpstr>Methodology</vt:lpstr>
      <vt:lpstr>Some basic concepts and tools </vt:lpstr>
      <vt:lpstr>WordNet </vt:lpstr>
      <vt:lpstr>Ontology-based semantic similarity </vt:lpstr>
      <vt:lpstr>Wu and Palmer distance  function</vt:lpstr>
      <vt:lpstr>Word-breaking </vt:lpstr>
      <vt:lpstr>Word-breaking </vt:lpstr>
      <vt:lpstr>Clustering </vt:lpstr>
      <vt:lpstr>Inter-class Homogeneity </vt:lpstr>
      <vt:lpstr>Methodology : Clustering</vt:lpstr>
      <vt:lpstr>Syntactic hashtag clustering </vt:lpstr>
      <vt:lpstr>Semantic hashtag clustering </vt:lpstr>
      <vt:lpstr>Topic selection  </vt:lpstr>
      <vt:lpstr>Bottom-up approach </vt:lpstr>
      <vt:lpstr>Top-down approach </vt:lpstr>
      <vt:lpstr>Dendogram approach</vt:lpstr>
      <vt:lpstr>Case study :The Dataset </vt:lpstr>
      <vt:lpstr>Analysis of the set of tweets: Cluster </vt:lpstr>
      <vt:lpstr>PowerPoint Presentation</vt:lpstr>
      <vt:lpstr>Analysis of the set of tweets</vt:lpstr>
      <vt:lpstr>Analysis of the set of tweets</vt:lpstr>
      <vt:lpstr>Analysis of the set of tweets</vt:lpstr>
      <vt:lpstr>Analysis of the set of tweets</vt:lpstr>
      <vt:lpstr>Observations</vt:lpstr>
      <vt:lpstr>Result : Semantic Clustering (Bottom Up)</vt:lpstr>
      <vt:lpstr>Result: Semantic Clustering (Top-Down)</vt:lpstr>
      <vt:lpstr>Result : Syntactic Clustering (Bottom-Up)</vt:lpstr>
      <vt:lpstr>Result : Syntactic Clustering (Top-Down)</vt:lpstr>
      <vt:lpstr>Observations</vt:lpstr>
      <vt:lpstr>Dendogram Result</vt:lpstr>
      <vt:lpstr>Observations</vt:lpstr>
      <vt:lpstr>Conclusion</vt:lpstr>
      <vt:lpstr>Conclusion</vt:lpstr>
      <vt:lpstr>Conclusion</vt:lpstr>
      <vt:lpstr>Future work</vt:lpstr>
      <vt:lpstr>THANK YOU……</vt:lpstr>
    </vt:vector>
  </TitlesOfParts>
  <Company>Qualcomm, Incorporated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cp:lastModifiedBy>Debotosh Dey</cp:lastModifiedBy>
  <cp:revision>303</cp:revision>
  <dcterms:created xsi:type="dcterms:W3CDTF">2010-06-04T23:08:07Z</dcterms:created>
  <dcterms:modified xsi:type="dcterms:W3CDTF">2015-06-17T22:43:12Z</dcterms:modified>
</cp:coreProperties>
</file>